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56" r:id="rId2"/>
    <p:sldId id="326" r:id="rId3"/>
    <p:sldId id="325" r:id="rId4"/>
    <p:sldId id="382" r:id="rId5"/>
    <p:sldId id="383" r:id="rId6"/>
    <p:sldId id="384" r:id="rId7"/>
    <p:sldId id="387" r:id="rId8"/>
    <p:sldId id="388" r:id="rId9"/>
    <p:sldId id="385" r:id="rId10"/>
    <p:sldId id="386" r:id="rId11"/>
    <p:sldId id="338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1E237D56-8096-425B-A0BE-0A1BE237D793}">
          <p14:sldIdLst>
            <p14:sldId id="256"/>
          </p14:sldIdLst>
        </p14:section>
        <p14:section name="Make-up Quiz" id="{C034B5B2-6207-497A-BA04-819FCB62406F}">
          <p14:sldIdLst/>
        </p14:section>
        <p14:section name="Pretrained Model" id="{D19950F6-67EB-485F-9526-7583396BDA3A}">
          <p14:sldIdLst>
            <p14:sldId id="326"/>
            <p14:sldId id="325"/>
            <p14:sldId id="382"/>
            <p14:sldId id="383"/>
            <p14:sldId id="384"/>
            <p14:sldId id="387"/>
            <p14:sldId id="388"/>
            <p14:sldId id="385"/>
            <p14:sldId id="386"/>
            <p14:sldId id="33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0150"/>
    <a:srgbClr val="FF33CC"/>
    <a:srgbClr val="FFB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9" autoAdjust="0"/>
    <p:restoredTop sz="80419" autoAdjust="0"/>
  </p:normalViewPr>
  <p:slideViewPr>
    <p:cSldViewPr snapToGrid="0">
      <p:cViewPr>
        <p:scale>
          <a:sx n="50" d="100"/>
          <a:sy n="50" d="100"/>
        </p:scale>
        <p:origin x="832" y="4584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30F7A6-6944-4405-8C57-0C383BFBAB9F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B9AE9-BD6F-438E-88F0-CA617CAA96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4311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D9C7DE-916A-41DA-8281-9E4D1BF60A0C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354BB-6E26-45C0-AF15-48C4F688B4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2666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354BB-6E26-45C0-AF15-48C4F688B4F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952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354BB-6E26-45C0-AF15-48C4F688B4F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714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354BB-6E26-45C0-AF15-48C4F688B4F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553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354BB-6E26-45C0-AF15-48C4F688B4F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870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354BB-6E26-45C0-AF15-48C4F688B4F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349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354BB-6E26-45C0-AF15-48C4F688B4F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534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354BB-6E26-45C0-AF15-48C4F688B4F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534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354BB-6E26-45C0-AF15-48C4F688B4F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407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4354BB-6E26-45C0-AF15-48C4F688B4F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59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6666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45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>
                    <a:lumMod val="85000"/>
                  </a:schemeClr>
                </a:solidFill>
              </a:defRPr>
            </a:lvl1pPr>
            <a:lvl2pPr marL="342882" indent="0" algn="ctr">
              <a:buNone/>
              <a:defRPr sz="1500"/>
            </a:lvl2pPr>
            <a:lvl3pPr marL="685766" indent="0" algn="ctr">
              <a:buNone/>
              <a:defRPr sz="1351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4" indent="0" algn="ctr">
              <a:buNone/>
              <a:defRPr sz="1200"/>
            </a:lvl6pPr>
            <a:lvl7pPr marL="2057298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2" indent="0" algn="ctr">
              <a:buNone/>
              <a:defRPr sz="12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34" t="18766" r="18825" b="18141"/>
          <a:stretch/>
        </p:blipFill>
        <p:spPr>
          <a:xfrm>
            <a:off x="10750396" y="5765804"/>
            <a:ext cx="1385165" cy="104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73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rgbClr val="6666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50"/>
            <a:ext cx="10515600" cy="2852737"/>
          </a:xfrm>
        </p:spPr>
        <p:txBody>
          <a:bodyPr anchor="b"/>
          <a:lstStyle>
            <a:lvl1pPr>
              <a:defRPr sz="45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7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95000"/>
                  </a:schemeClr>
                </a:solidFill>
              </a:defRPr>
            </a:lvl1pPr>
            <a:lvl2pPr marL="34288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1821E-7549-4308-BC34-11EFB956D49A}" type="datetime1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ko-KR" smtClean="0"/>
              <a:t>POSTECH Computer Graphics Lab.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C2430-A0C3-4088-B4E4-A5075D90131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34" t="18766" r="18825" b="18141"/>
          <a:stretch/>
        </p:blipFill>
        <p:spPr>
          <a:xfrm>
            <a:off x="10750396" y="5765804"/>
            <a:ext cx="1385165" cy="104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99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구역 머리글">
    <p:bg>
      <p:bgPr>
        <a:solidFill>
          <a:srgbClr val="FFB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50"/>
            <a:ext cx="10515600" cy="2852737"/>
          </a:xfrm>
        </p:spPr>
        <p:txBody>
          <a:bodyPr anchor="b"/>
          <a:lstStyle>
            <a:lvl1pPr>
              <a:defRPr sz="45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7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95000"/>
                  </a:schemeClr>
                </a:solidFill>
              </a:defRPr>
            </a:lvl1pPr>
            <a:lvl2pPr marL="34288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492D3-EE8E-4EA9-B6E8-854D11F3B575}" type="datetime1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ko-KR" smtClean="0"/>
              <a:t>POSTECH Computer Graphics Lab.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C2430-A0C3-4088-B4E4-A5075D90131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34" t="18766" r="18825" b="18141"/>
          <a:stretch/>
        </p:blipFill>
        <p:spPr>
          <a:xfrm>
            <a:off x="10750396" y="5765804"/>
            <a:ext cx="1385165" cy="104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5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18981"/>
            <a:ext cx="12192000" cy="117908"/>
          </a:xfrm>
          <a:prstGeom prst="rect">
            <a:avLst/>
          </a:prstGeom>
          <a:solidFill>
            <a:srgbClr val="C80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7" name="직사각형 6"/>
          <p:cNvSpPr/>
          <p:nvPr/>
        </p:nvSpPr>
        <p:spPr>
          <a:xfrm>
            <a:off x="0" y="6451250"/>
            <a:ext cx="12192000" cy="406752"/>
          </a:xfrm>
          <a:prstGeom prst="rect">
            <a:avLst/>
          </a:prstGeom>
          <a:solidFill>
            <a:srgbClr val="C80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307"/>
            <a:ext cx="10515600" cy="626873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C801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50030"/>
            <a:ext cx="10515600" cy="51923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2356" y="6469872"/>
            <a:ext cx="2743200" cy="365125"/>
          </a:xfrm>
        </p:spPr>
        <p:txBody>
          <a:bodyPr/>
          <a:lstStyle/>
          <a:p>
            <a:fld id="{8CB5C39A-C413-444E-967E-08DFB002FC45}" type="datetime1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69873"/>
            <a:ext cx="4114800" cy="365125"/>
          </a:xfrm>
        </p:spPr>
        <p:txBody>
          <a:bodyPr/>
          <a:lstStyle/>
          <a:p>
            <a:r>
              <a:rPr lang="it-IT" altLang="ko-KR" smtClean="0"/>
              <a:t>POSTECH Computer Graphics Lab.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60663" y="6469872"/>
            <a:ext cx="2743200" cy="365125"/>
          </a:xfrm>
        </p:spPr>
        <p:txBody>
          <a:bodyPr/>
          <a:lstStyle/>
          <a:p>
            <a:fld id="{C8FC2430-A0C3-4088-B4E4-A5075D9013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777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18981"/>
            <a:ext cx="12192000" cy="117908"/>
          </a:xfrm>
          <a:prstGeom prst="rect">
            <a:avLst/>
          </a:prstGeom>
          <a:solidFill>
            <a:srgbClr val="FFB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7" name="직사각형 6"/>
          <p:cNvSpPr/>
          <p:nvPr/>
        </p:nvSpPr>
        <p:spPr>
          <a:xfrm>
            <a:off x="0" y="6451250"/>
            <a:ext cx="12192000" cy="406752"/>
          </a:xfrm>
          <a:prstGeom prst="rect">
            <a:avLst/>
          </a:prstGeom>
          <a:solidFill>
            <a:srgbClr val="FFB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307"/>
            <a:ext cx="10515600" cy="626873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FFB300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50030"/>
            <a:ext cx="10515600" cy="51923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2356" y="646987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EAE6AE-77BD-4C14-84DF-AE6482FFDA9E}" type="datetime1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69873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altLang="ko-KR" smtClean="0"/>
              <a:t>POSTECH Computer Graphics Lab.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60663" y="646987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8FC2430-A0C3-4088-B4E4-A5075D9013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884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618981"/>
            <a:ext cx="12192000" cy="117908"/>
          </a:xfrm>
          <a:prstGeom prst="rect">
            <a:avLst/>
          </a:prstGeom>
          <a:solidFill>
            <a:srgbClr val="666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7" name="직사각형 6"/>
          <p:cNvSpPr/>
          <p:nvPr/>
        </p:nvSpPr>
        <p:spPr>
          <a:xfrm>
            <a:off x="0" y="6451250"/>
            <a:ext cx="12192000" cy="406752"/>
          </a:xfrm>
          <a:prstGeom prst="rect">
            <a:avLst/>
          </a:prstGeom>
          <a:solidFill>
            <a:srgbClr val="666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5368"/>
            <a:ext cx="10515600" cy="626873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66665C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50030"/>
            <a:ext cx="10515600" cy="51923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2356" y="6469872"/>
            <a:ext cx="2743200" cy="365125"/>
          </a:xfrm>
        </p:spPr>
        <p:txBody>
          <a:bodyPr/>
          <a:lstStyle/>
          <a:p>
            <a:fld id="{38BEE842-37EF-4ED8-AACC-11CA2910D30D}" type="datetime1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69873"/>
            <a:ext cx="4114800" cy="365125"/>
          </a:xfrm>
        </p:spPr>
        <p:txBody>
          <a:bodyPr/>
          <a:lstStyle/>
          <a:p>
            <a:r>
              <a:rPr lang="it-IT" altLang="ko-KR" smtClean="0"/>
              <a:t>POSTECH Computer Graphics Lab.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60663" y="6469872"/>
            <a:ext cx="2743200" cy="365125"/>
          </a:xfrm>
        </p:spPr>
        <p:txBody>
          <a:bodyPr/>
          <a:lstStyle/>
          <a:p>
            <a:fld id="{C8FC2430-A0C3-4088-B4E4-A5075D9013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415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1"/>
            <a:ext cx="12192000" cy="626873"/>
          </a:xfrm>
          <a:prstGeom prst="rect">
            <a:avLst/>
          </a:prstGeom>
          <a:solidFill>
            <a:srgbClr val="C80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7" name="직사각형 6"/>
          <p:cNvSpPr/>
          <p:nvPr/>
        </p:nvSpPr>
        <p:spPr>
          <a:xfrm>
            <a:off x="0" y="6451250"/>
            <a:ext cx="12192000" cy="406752"/>
          </a:xfrm>
          <a:prstGeom prst="rect">
            <a:avLst/>
          </a:prstGeom>
          <a:solidFill>
            <a:srgbClr val="C80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2687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50030"/>
            <a:ext cx="10515600" cy="51923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2356" y="6469872"/>
            <a:ext cx="2743200" cy="365125"/>
          </a:xfrm>
        </p:spPr>
        <p:txBody>
          <a:bodyPr/>
          <a:lstStyle/>
          <a:p>
            <a:fld id="{2766DFCD-9D81-461E-AE16-64976F2EE350}" type="datetime1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69873"/>
            <a:ext cx="4114800" cy="365125"/>
          </a:xfrm>
        </p:spPr>
        <p:txBody>
          <a:bodyPr/>
          <a:lstStyle/>
          <a:p>
            <a:r>
              <a:rPr lang="it-IT" altLang="ko-KR" smtClean="0"/>
              <a:t>POSTECH Computer Graphics Lab.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60663" y="6469872"/>
            <a:ext cx="2743200" cy="365125"/>
          </a:xfrm>
        </p:spPr>
        <p:txBody>
          <a:bodyPr/>
          <a:lstStyle/>
          <a:p>
            <a:fld id="{C8FC2430-A0C3-4088-B4E4-A5075D9013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916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1"/>
            <a:ext cx="12192000" cy="632179"/>
          </a:xfrm>
          <a:prstGeom prst="rect">
            <a:avLst/>
          </a:prstGeom>
          <a:solidFill>
            <a:srgbClr val="FFB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7" name="직사각형 6"/>
          <p:cNvSpPr/>
          <p:nvPr/>
        </p:nvSpPr>
        <p:spPr>
          <a:xfrm>
            <a:off x="0" y="6451250"/>
            <a:ext cx="12192000" cy="406752"/>
          </a:xfrm>
          <a:prstGeom prst="rect">
            <a:avLst/>
          </a:prstGeom>
          <a:solidFill>
            <a:srgbClr val="FFB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307"/>
            <a:ext cx="10515600" cy="62687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50030"/>
            <a:ext cx="10515600" cy="51923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2356" y="6469872"/>
            <a:ext cx="2743200" cy="365125"/>
          </a:xfrm>
        </p:spPr>
        <p:txBody>
          <a:bodyPr/>
          <a:lstStyle/>
          <a:p>
            <a:fld id="{F5579E6D-8A1F-4AA9-B72E-E31BE20590A4}" type="datetime1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69873"/>
            <a:ext cx="4114800" cy="365125"/>
          </a:xfrm>
        </p:spPr>
        <p:txBody>
          <a:bodyPr/>
          <a:lstStyle/>
          <a:p>
            <a:r>
              <a:rPr lang="it-IT" altLang="ko-KR" smtClean="0"/>
              <a:t>POSTECH Computer Graphics Lab.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60663" y="6469872"/>
            <a:ext cx="2743200" cy="365125"/>
          </a:xfrm>
        </p:spPr>
        <p:txBody>
          <a:bodyPr/>
          <a:lstStyle/>
          <a:p>
            <a:fld id="{C8FC2430-A0C3-4088-B4E4-A5075D9013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106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1"/>
            <a:ext cx="12192000" cy="632179"/>
          </a:xfrm>
          <a:prstGeom prst="rect">
            <a:avLst/>
          </a:prstGeom>
          <a:solidFill>
            <a:srgbClr val="666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7" name="직사각형 6"/>
          <p:cNvSpPr/>
          <p:nvPr/>
        </p:nvSpPr>
        <p:spPr>
          <a:xfrm>
            <a:off x="0" y="6451250"/>
            <a:ext cx="12192000" cy="406752"/>
          </a:xfrm>
          <a:prstGeom prst="rect">
            <a:avLst/>
          </a:prstGeom>
          <a:solidFill>
            <a:srgbClr val="666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307"/>
            <a:ext cx="10515600" cy="62687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50030"/>
            <a:ext cx="10515600" cy="51923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2356" y="6469872"/>
            <a:ext cx="2743200" cy="365125"/>
          </a:xfrm>
        </p:spPr>
        <p:txBody>
          <a:bodyPr/>
          <a:lstStyle/>
          <a:p>
            <a:fld id="{20BB52D1-09B7-4CFF-B1A4-49AD4466CE12}" type="datetime1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69873"/>
            <a:ext cx="4114800" cy="365125"/>
          </a:xfrm>
        </p:spPr>
        <p:txBody>
          <a:bodyPr/>
          <a:lstStyle/>
          <a:p>
            <a:r>
              <a:rPr lang="it-IT" altLang="ko-KR" smtClean="0"/>
              <a:t>POSTECH Computer Graphics Lab.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60663" y="6469872"/>
            <a:ext cx="2743200" cy="365125"/>
          </a:xfrm>
        </p:spPr>
        <p:txBody>
          <a:bodyPr/>
          <a:lstStyle/>
          <a:p>
            <a:fld id="{C8FC2430-A0C3-4088-B4E4-A5075D9013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741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-19566"/>
            <a:ext cx="12192000" cy="997751"/>
          </a:xfrm>
          <a:prstGeom prst="rect">
            <a:avLst/>
          </a:prstGeom>
          <a:solidFill>
            <a:srgbClr val="C80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341"/>
            <a:ext cx="10515600" cy="761936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13176"/>
            <a:ext cx="4114800" cy="365125"/>
          </a:xfrm>
        </p:spPr>
        <p:txBody>
          <a:bodyPr/>
          <a:lstStyle/>
          <a:p>
            <a:r>
              <a:rPr lang="it-IT" altLang="ko-KR" smtClean="0"/>
              <a:t>POSTECH Computer Graphics Lab.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77412" y="6413176"/>
            <a:ext cx="2743200" cy="365125"/>
          </a:xfrm>
        </p:spPr>
        <p:txBody>
          <a:bodyPr/>
          <a:lstStyle/>
          <a:p>
            <a:fld id="{C8FC2430-A0C3-4088-B4E4-A5075D90131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1283359"/>
            <a:ext cx="10515600" cy="452202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8761"/>
            <a:ext cx="2803141" cy="30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27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rgbClr val="C80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50"/>
            <a:ext cx="10515600" cy="2852737"/>
          </a:xfrm>
        </p:spPr>
        <p:txBody>
          <a:bodyPr anchor="b"/>
          <a:lstStyle>
            <a:lvl1pPr>
              <a:defRPr sz="45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7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95000"/>
                  </a:schemeClr>
                </a:solidFill>
              </a:defRPr>
            </a:lvl1pPr>
            <a:lvl2pPr marL="34288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3E6B8-89A5-4228-BD18-658CDC6D6256}" type="datetime1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ko-KR" smtClean="0"/>
              <a:t>POSTECH Computer Graphics Lab.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C2430-A0C3-4088-B4E4-A5075D90131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34" t="18766" r="18825" b="18141"/>
          <a:stretch/>
        </p:blipFill>
        <p:spPr>
          <a:xfrm>
            <a:off x="10750396" y="5765804"/>
            <a:ext cx="1385165" cy="104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59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/>
              <a:t>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0274D7-3C83-4685-AB1C-E3F31EC3E923}" type="datetime1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altLang="ko-KR" smtClean="0"/>
              <a:t>POSTECH Computer Graphics Lab.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8FC2430-A0C3-4088-B4E4-A5075D9013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935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685766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42" indent="-171442" algn="l" defTabSz="685766" rtl="0" eaLnBrk="1" latinLnBrk="1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26" indent="-171442" algn="l" defTabSz="68576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08" indent="-171442" algn="l" defTabSz="68576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091" indent="-171442" algn="l" defTabSz="68576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2973" indent="-171442" algn="l" defTabSz="68576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857" indent="-171442" algn="l" defTabSz="68576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6" indent="-171442" algn="l" defTabSz="68576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82" algn="l" defTabSz="685766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4" algn="l" defTabSz="685766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8" algn="l" defTabSz="685766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2" algn="l" defTabSz="685766" rtl="0" eaLnBrk="1" latinLnBrk="1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19611" y="1016631"/>
            <a:ext cx="7352778" cy="3359426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Practice of </a:t>
            </a:r>
            <a:br>
              <a:rPr lang="en-US" altLang="ko-KR" b="1" dirty="0" smtClean="0">
                <a:solidFill>
                  <a:schemeClr val="bg1"/>
                </a:solidFill>
              </a:rPr>
            </a:br>
            <a:r>
              <a:rPr lang="en-US" altLang="ko-KR" b="1" dirty="0" smtClean="0">
                <a:solidFill>
                  <a:schemeClr val="bg1"/>
                </a:solidFill>
              </a:rPr>
              <a:t>Computer Vision</a:t>
            </a:r>
            <a:br>
              <a:rPr lang="en-US" altLang="ko-KR" b="1" dirty="0" smtClean="0">
                <a:solidFill>
                  <a:schemeClr val="bg1"/>
                </a:solidFill>
              </a:rPr>
            </a:br>
            <a:r>
              <a:rPr lang="en-US" altLang="ko-KR" b="1" dirty="0" smtClean="0">
                <a:solidFill>
                  <a:schemeClr val="bg1"/>
                </a:solidFill>
              </a:rPr>
              <a:t/>
            </a:r>
            <a:br>
              <a:rPr lang="en-US" altLang="ko-KR" b="1" dirty="0" smtClean="0">
                <a:solidFill>
                  <a:schemeClr val="bg1"/>
                </a:solidFill>
              </a:rPr>
            </a:br>
            <a:r>
              <a:rPr lang="en-US" altLang="ko-KR" sz="3000" dirty="0">
                <a:solidFill>
                  <a:schemeClr val="bg1"/>
                </a:solidFill>
              </a:rPr>
              <a:t>Lecture 3</a:t>
            </a:r>
            <a:r>
              <a:rPr lang="en-US" altLang="ko-KR" sz="4000" dirty="0">
                <a:solidFill>
                  <a:schemeClr val="bg1"/>
                </a:solidFill>
              </a:rPr>
              <a:t/>
            </a:r>
            <a:br>
              <a:rPr lang="en-US" altLang="ko-KR" sz="4000" dirty="0">
                <a:solidFill>
                  <a:schemeClr val="bg1"/>
                </a:solidFill>
              </a:rPr>
            </a:b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8" name="부제목 2"/>
          <p:cNvSpPr txBox="1">
            <a:spLocks/>
          </p:cNvSpPr>
          <p:nvPr/>
        </p:nvSpPr>
        <p:spPr>
          <a:xfrm>
            <a:off x="2419611" y="5467611"/>
            <a:ext cx="7352778" cy="367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766" rtl="0" eaLnBrk="1" latinLnBrk="1" hangingPunct="1">
              <a:lnSpc>
                <a:spcPct val="90000"/>
              </a:lnSpc>
              <a:spcBef>
                <a:spcPts val="751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882" indent="0" algn="ctr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766" indent="0" algn="ctr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649" indent="0" algn="ctr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532" indent="0" algn="ctr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714414" indent="0" algn="ctr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98" indent="0" algn="ctr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80" indent="0" algn="ctr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062" indent="0" algn="ctr" defTabSz="685766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</a:rPr>
              <a:t>TA: Wonjong Jang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4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Faster R-CNN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8A3E-1731-4BB5-AD3C-D17DD1CF9F42}" type="datetime1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ko-KR" smtClean="0"/>
              <a:t>POSTECH Computer Graphics Lab.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C2430-A0C3-4088-B4E4-A5075D901313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10684" y="1183540"/>
            <a:ext cx="6611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Today’s practice - pedestrian detection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56" y="2054551"/>
            <a:ext cx="5914151" cy="39144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270" y="2054551"/>
            <a:ext cx="5857593" cy="39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7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Thanks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956BE-22EE-4A1D-BC2E-0F04E46B1DF1}" type="datetime1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ko-KR" smtClean="0"/>
              <a:t>POSTECH Computer Graphics Lab.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C2430-A0C3-4088-B4E4-A5075D90131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73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detection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RCNN</a:t>
            </a:r>
          </a:p>
          <a:p>
            <a:r>
              <a:rPr lang="en-US" altLang="ko-KR" dirty="0" smtClean="0"/>
              <a:t>Fast RCNN</a:t>
            </a:r>
          </a:p>
          <a:p>
            <a:r>
              <a:rPr lang="en-US" altLang="ko-KR" dirty="0" smtClean="0"/>
              <a:t>Faster RCNN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7A16A-A1D6-4D94-BC87-19A729327ADF}" type="datetime1">
              <a:rPr lang="ko-KR" altLang="en-US" smtClean="0"/>
              <a:t>2020-10-07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ko-KR" dirty="0" smtClean="0"/>
              <a:t>POSTECH Computer Graphics Lab.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C2430-A0C3-4088-B4E4-A5075D90131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85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Object Detection: A Naïve Approach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8A3E-1731-4BB5-AD3C-D17DD1CF9F42}" type="datetime1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ko-KR" smtClean="0"/>
              <a:t>POSTECH Computer Graphics Lab.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C2430-A0C3-4088-B4E4-A5075D901313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50" y="676790"/>
            <a:ext cx="11062501" cy="558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47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Region-based CNN (R-CNN)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8A3E-1731-4BB5-AD3C-D17DD1CF9F42}" type="datetime1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ko-KR" smtClean="0"/>
              <a:t>POSTECH Computer Graphics Lab.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C2430-A0C3-4088-B4E4-A5075D901313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56" y="806052"/>
            <a:ext cx="11691763" cy="557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0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Fast R-CNN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8A3E-1731-4BB5-AD3C-D17DD1CF9F42}" type="datetime1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ko-KR" smtClean="0"/>
              <a:t>POSTECH Computer Graphics Lab.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C2430-A0C3-4088-B4E4-A5075D901313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46" y="908428"/>
            <a:ext cx="11101307" cy="527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4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Faster R-CNN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8A3E-1731-4BB5-AD3C-D17DD1CF9F42}" type="datetime1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ko-KR" smtClean="0"/>
              <a:t>POSTECH Computer Graphics Lab.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C2430-A0C3-4088-B4E4-A5075D901313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56" y="713258"/>
            <a:ext cx="11747263" cy="567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4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Faster R-CNN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8A3E-1731-4BB5-AD3C-D17DD1CF9F42}" type="datetime1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ko-KR" smtClean="0"/>
              <a:t>POSTECH Computer Graphics Lab.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C2430-A0C3-4088-B4E4-A5075D901313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56" y="850900"/>
            <a:ext cx="11949803" cy="542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1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Faster R-CNN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8A3E-1731-4BB5-AD3C-D17DD1CF9F42}" type="datetime1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ko-KR" smtClean="0"/>
              <a:t>POSTECH Computer Graphics Lab.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C2430-A0C3-4088-B4E4-A5075D901313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864712"/>
            <a:ext cx="10375900" cy="536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Faster R-CNN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8A3E-1731-4BB5-AD3C-D17DD1CF9F42}" type="datetime1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ko-KR" smtClean="0"/>
              <a:t>POSTECH Computer Graphics Lab.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C2430-A0C3-4088-B4E4-A5075D901313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10684" y="2886537"/>
            <a:ext cx="112646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Image </a:t>
            </a:r>
            <a:r>
              <a:rPr lang="en-US" altLang="ko-KR" sz="2000" dirty="0" smtClean="0">
                <a:sym typeface="Wingdings" panose="05000000000000000000" pitchFamily="2" charset="2"/>
              </a:rPr>
              <a:t> (Feature extractor network)  Feature map  (Region Proposal Network)  Region Proposal</a:t>
            </a:r>
          </a:p>
          <a:p>
            <a:endParaRPr lang="en-US" altLang="ko-KR" sz="2000" dirty="0">
              <a:sym typeface="Wingdings" panose="05000000000000000000" pitchFamily="2" charset="2"/>
            </a:endParaRPr>
          </a:p>
          <a:p>
            <a:r>
              <a:rPr lang="en-US" altLang="ko-KR" sz="2000" dirty="0" smtClean="0">
                <a:sym typeface="Wingdings" panose="05000000000000000000" pitchFamily="2" charset="2"/>
              </a:rPr>
              <a:t>Feature map  (</a:t>
            </a:r>
            <a:r>
              <a:rPr lang="en-US" altLang="ko-KR" sz="2000" dirty="0" err="1" smtClean="0">
                <a:sym typeface="Wingdings" panose="05000000000000000000" pitchFamily="2" charset="2"/>
              </a:rPr>
              <a:t>RoI</a:t>
            </a:r>
            <a:r>
              <a:rPr lang="en-US" altLang="ko-KR" sz="2000" dirty="0" smtClean="0">
                <a:sym typeface="Wingdings" panose="05000000000000000000" pitchFamily="2" charset="2"/>
              </a:rPr>
              <a:t> pooling using Region Proposal)  </a:t>
            </a:r>
            <a:r>
              <a:rPr lang="en-US" altLang="ko-KR" sz="2000" dirty="0" err="1" smtClean="0">
                <a:sym typeface="Wingdings" panose="05000000000000000000" pitchFamily="2" charset="2"/>
              </a:rPr>
              <a:t>RoI</a:t>
            </a:r>
            <a:r>
              <a:rPr lang="en-US" altLang="ko-KR" sz="2000" dirty="0" smtClean="0">
                <a:sym typeface="Wingdings" panose="05000000000000000000" pitchFamily="2" charset="2"/>
              </a:rPr>
              <a:t> pooled feature map  (Classifier)  label</a:t>
            </a:r>
          </a:p>
          <a:p>
            <a:r>
              <a:rPr lang="en-US" altLang="ko-KR" sz="2000" dirty="0">
                <a:sym typeface="Wingdings" panose="05000000000000000000" pitchFamily="2" charset="2"/>
              </a:rPr>
              <a:t>	</a:t>
            </a:r>
            <a:r>
              <a:rPr lang="en-US" altLang="ko-KR" sz="2000" dirty="0" smtClean="0">
                <a:sym typeface="Wingdings" panose="05000000000000000000" pitchFamily="2" charset="2"/>
              </a:rPr>
              <a:t>							 	 (</a:t>
            </a:r>
            <a:r>
              <a:rPr lang="en-US" altLang="ko-KR" sz="2000" dirty="0" err="1" smtClean="0">
                <a:sym typeface="Wingdings" panose="05000000000000000000" pitchFamily="2" charset="2"/>
              </a:rPr>
              <a:t>Regreesor</a:t>
            </a:r>
            <a:r>
              <a:rPr lang="en-US" altLang="ko-KR" sz="2000" dirty="0" smtClean="0">
                <a:sym typeface="Wingdings" panose="05000000000000000000" pitchFamily="2" charset="2"/>
              </a:rPr>
              <a:t>)  </a:t>
            </a:r>
            <a:r>
              <a:rPr lang="en-US" altLang="ko-KR" sz="2000" dirty="0" err="1" smtClean="0">
                <a:sym typeface="Wingdings" panose="05000000000000000000" pitchFamily="2" charset="2"/>
              </a:rPr>
              <a:t>bbox</a:t>
            </a:r>
            <a:endParaRPr lang="ko-KR" alt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610684" y="2242687"/>
            <a:ext cx="5225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Summary of the process in Faster R-CNN</a:t>
            </a:r>
            <a:endParaRPr lang="ko-KR" altLang="en-US" sz="24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62013" y="2704352"/>
            <a:ext cx="11338560" cy="168804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51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stech_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stech_theme" id="{B8939BA3-BEE1-49D3-867A-E0389C6A3D51}" vid="{33E04C0C-10E6-4B47-9DC3-F209EFE510E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postech_theme</Template>
  <TotalTime>6970</TotalTime>
  <Words>192</Words>
  <Application>Microsoft Office PowerPoint</Application>
  <PresentationFormat>와이드스크린</PresentationFormat>
  <Paragraphs>60</Paragraphs>
  <Slides>11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맑은 고딕</vt:lpstr>
      <vt:lpstr>Arial</vt:lpstr>
      <vt:lpstr>Calibri</vt:lpstr>
      <vt:lpstr>Wingdings</vt:lpstr>
      <vt:lpstr>postech_theme</vt:lpstr>
      <vt:lpstr>Practice of  Computer Vision  Lecture 3 </vt:lpstr>
      <vt:lpstr>Object detection</vt:lpstr>
      <vt:lpstr>Object Detection: A Naïve Approach</vt:lpstr>
      <vt:lpstr>Region-based CNN (R-CNN)</vt:lpstr>
      <vt:lpstr>Fast R-CNN</vt:lpstr>
      <vt:lpstr>Faster R-CNN</vt:lpstr>
      <vt:lpstr>Faster R-CNN</vt:lpstr>
      <vt:lpstr>Faster R-CNN</vt:lpstr>
      <vt:lpstr>Faster R-CNN</vt:lpstr>
      <vt:lpstr>Faster R-CNN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Namyup Kim</dc:creator>
  <cp:lastModifiedBy>wonjong</cp:lastModifiedBy>
  <cp:revision>247</cp:revision>
  <dcterms:created xsi:type="dcterms:W3CDTF">2019-01-28T15:24:13Z</dcterms:created>
  <dcterms:modified xsi:type="dcterms:W3CDTF">2020-10-07T01:16:41Z</dcterms:modified>
</cp:coreProperties>
</file>